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4"/>
  </p:notesMasterIdLst>
  <p:sldIdLst>
    <p:sldId id="274" r:id="rId5"/>
    <p:sldId id="282" r:id="rId6"/>
    <p:sldId id="283" r:id="rId7"/>
    <p:sldId id="284" r:id="rId8"/>
    <p:sldId id="292" r:id="rId9"/>
    <p:sldId id="293" r:id="rId10"/>
    <p:sldId id="285" r:id="rId11"/>
    <p:sldId id="294" r:id="rId12"/>
    <p:sldId id="286" r:id="rId13"/>
    <p:sldId id="288" r:id="rId14"/>
    <p:sldId id="295" r:id="rId15"/>
    <p:sldId id="276" r:id="rId16"/>
    <p:sldId id="277" r:id="rId17"/>
    <p:sldId id="278" r:id="rId18"/>
    <p:sldId id="297" r:id="rId19"/>
    <p:sldId id="296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7727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ECA5-3F14-4B1B-AF81-F6BB311F2824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6505-D008-4384-9176-FE281D5B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688-A9D8-4B62-98BF-898AE8409D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1688-A9D8-4B62-98BF-898AE8409D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0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 15-684 Temp; Revised PPT[6]9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9"/>
          <a:stretch/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662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13F-635E-BA43-AC31-8AA5E2D6AACD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C56E-19E5-AD4C-8ED9-2FDBCDE1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0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8" y="840828"/>
            <a:ext cx="9033642" cy="129277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Bovine </a:t>
            </a:r>
            <a:r>
              <a:rPr lang="en-US" sz="3200" dirty="0">
                <a:solidFill>
                  <a:srgbClr val="FFFF00"/>
                </a:solidFill>
              </a:rPr>
              <a:t>Arch </a:t>
            </a:r>
            <a:r>
              <a:rPr lang="en-US" sz="3200" dirty="0" smtClean="0">
                <a:solidFill>
                  <a:srgbClr val="FFFF00"/>
                </a:solidFill>
              </a:rPr>
              <a:t>Influences </a:t>
            </a:r>
            <a:r>
              <a:rPr lang="en-US" sz="3200" dirty="0">
                <a:solidFill>
                  <a:srgbClr val="FFFF00"/>
                </a:solidFill>
              </a:rPr>
              <a:t>Re-Coarctation </a:t>
            </a:r>
            <a:r>
              <a:rPr lang="en-US" sz="3200" dirty="0" smtClean="0">
                <a:solidFill>
                  <a:srgbClr val="FFFF00"/>
                </a:solidFill>
              </a:rPr>
              <a:t>Rates in </a:t>
            </a:r>
            <a:r>
              <a:rPr lang="en-US" sz="3200" dirty="0">
                <a:solidFill>
                  <a:srgbClr val="FFFF00"/>
                </a:solidFill>
              </a:rPr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Era of Extended End-to-End </a:t>
            </a:r>
            <a:r>
              <a:rPr lang="en-US" sz="3200" dirty="0">
                <a:solidFill>
                  <a:srgbClr val="FFFF00"/>
                </a:solidFill>
              </a:rPr>
              <a:t>Anastomosis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114800"/>
            <a:ext cx="8991600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Nicholas B. Cavanaugh</a:t>
            </a:r>
            <a:r>
              <a:rPr lang="en-US" sz="2400" baseline="30000" dirty="0">
                <a:solidFill>
                  <a:srgbClr val="FFFF00"/>
                </a:solidFill>
              </a:rPr>
              <a:t>1</a:t>
            </a:r>
            <a:r>
              <a:rPr lang="en-US" sz="2400" dirty="0" smtClean="0">
                <a:solidFill>
                  <a:srgbClr val="FFFF00"/>
                </a:solidFill>
              </a:rPr>
              <a:t>, Brian </a:t>
            </a:r>
            <a:r>
              <a:rPr lang="en-US" sz="2400" dirty="0">
                <a:solidFill>
                  <a:srgbClr val="FFFF00"/>
                </a:solidFill>
              </a:rPr>
              <a:t>D. </a:t>
            </a:r>
            <a:r>
              <a:rPr lang="en-US" sz="2400" dirty="0" smtClean="0">
                <a:solidFill>
                  <a:srgbClr val="FFFF00"/>
                </a:solidFill>
              </a:rPr>
              <a:t>Conway</a:t>
            </a:r>
            <a:r>
              <a:rPr lang="en-US" sz="2400" baseline="30000" dirty="0" smtClean="0">
                <a:solidFill>
                  <a:srgbClr val="FFFF00"/>
                </a:solidFill>
              </a:rPr>
              <a:t>1</a:t>
            </a:r>
            <a:r>
              <a:rPr lang="en-US" sz="2400" dirty="0" smtClean="0">
                <a:solidFill>
                  <a:srgbClr val="FFFF00"/>
                </a:solidFill>
              </a:rPr>
              <a:t>, Osamah Aldoss</a:t>
            </a:r>
            <a:r>
              <a:rPr lang="en-US" sz="2400" baseline="30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, Ben E. Reinking</a:t>
            </a:r>
            <a:r>
              <a:rPr lang="en-US" sz="2400" baseline="30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smtClean="0">
                <a:solidFill>
                  <a:srgbClr val="FFFF00"/>
                </a:solidFill>
              </a:rPr>
              <a:t>Nicholas P. </a:t>
            </a:r>
            <a:r>
              <a:rPr lang="en-US" sz="2400" dirty="0" smtClean="0">
                <a:solidFill>
                  <a:srgbClr val="FFFF00"/>
                </a:solidFill>
              </a:rPr>
              <a:t>Rossi</a:t>
            </a:r>
            <a:r>
              <a:rPr lang="en-US" sz="2400" baseline="30000" dirty="0" smtClean="0">
                <a:solidFill>
                  <a:srgbClr val="FFFF00"/>
                </a:solidFill>
              </a:rPr>
              <a:t>1</a:t>
            </a:r>
            <a:r>
              <a:rPr lang="en-US" sz="2400" dirty="0">
                <a:solidFill>
                  <a:srgbClr val="FFFF00"/>
                </a:solidFill>
              </a:rPr>
              <a:t>, Ahmed </a:t>
            </a:r>
            <a:r>
              <a:rPr lang="en-US" sz="2400" dirty="0" smtClean="0">
                <a:solidFill>
                  <a:srgbClr val="FFFF00"/>
                </a:solidFill>
              </a:rPr>
              <a:t>El-Hattab</a:t>
            </a:r>
            <a:r>
              <a:rPr lang="en-US" sz="2400" baseline="30000" dirty="0" smtClean="0">
                <a:solidFill>
                  <a:srgbClr val="FFFF00"/>
                </a:solidFill>
              </a:rPr>
              <a:t>1</a:t>
            </a:r>
            <a:r>
              <a:rPr lang="en-US" sz="2400" dirty="0" smtClean="0">
                <a:solidFill>
                  <a:srgbClr val="FFFF00"/>
                </a:solidFill>
              </a:rPr>
              <a:t> and Joseph </a:t>
            </a:r>
            <a:r>
              <a:rPr lang="en-US" sz="2400" dirty="0">
                <a:solidFill>
                  <a:srgbClr val="FFFF00"/>
                </a:solidFill>
              </a:rPr>
              <a:t>W. </a:t>
            </a:r>
            <a:r>
              <a:rPr lang="en-US" sz="2400" dirty="0" smtClean="0">
                <a:solidFill>
                  <a:srgbClr val="FFFF00"/>
                </a:solidFill>
              </a:rPr>
              <a:t>Turek</a:t>
            </a:r>
            <a:r>
              <a:rPr lang="en-US" sz="2400" baseline="30000" dirty="0" smtClean="0">
                <a:solidFill>
                  <a:srgbClr val="FFFF00"/>
                </a:solidFill>
              </a:rPr>
              <a:t>1</a:t>
            </a:r>
          </a:p>
          <a:p>
            <a:endParaRPr lang="en-US" dirty="0"/>
          </a:p>
          <a:p>
            <a:r>
              <a:rPr lang="en-US" sz="1800" dirty="0"/>
              <a:t>Divisions of Pediatric Cardiac Surgery</a:t>
            </a:r>
            <a:r>
              <a:rPr lang="en-US" sz="1800" baseline="30000" dirty="0"/>
              <a:t>1</a:t>
            </a:r>
            <a:r>
              <a:rPr lang="en-US" sz="1800" dirty="0"/>
              <a:t> and Pediatric Cardiology,</a:t>
            </a:r>
            <a:r>
              <a:rPr lang="en-US" sz="1800" baseline="30000" dirty="0"/>
              <a:t>2</a:t>
            </a:r>
            <a:r>
              <a:rPr lang="en-US" sz="1800" dirty="0"/>
              <a:t> University of Iowa Children’s Hospital, Iowa City, Iowa</a:t>
            </a:r>
          </a:p>
          <a:p>
            <a:pPr>
              <a:lnSpc>
                <a:spcPct val="160000"/>
              </a:lnSpc>
            </a:pPr>
            <a:endParaRPr lang="en-US" sz="18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85871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Midwest Pediatric Cardiology Society Madison, WI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15-16, 2016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Bovine Aortic Arch</a:t>
            </a:r>
            <a:endParaRPr lang="en-US" sz="4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2106" y="838200"/>
            <a:ext cx="6655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Only a few papers look at bovine arch as a variable in re-coarctation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80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5800725" cy="151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742"/>
            <a:ext cx="5181600" cy="24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1510396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Cohort bovine arch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prevalence = 3%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50686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Cohort bovine arch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prevalence = 5%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8588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Cohort bovine arch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prevalence = 4%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Bovine Aortic Arch</a:t>
            </a:r>
            <a:endParaRPr lang="en-US" sz="4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39" y="838200"/>
            <a:ext cx="6437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Imaging studies of bovine arch prevalence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15634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Cohort bovine arch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prevalence = 27.4%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49530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Bovine arch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prevalence = 15.2%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Bovine arch in patients with aortic coarctation = 17.6%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28194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African </a:t>
            </a:r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merican  bovine arch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prevalence = 37.4%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Caucasian bovine </a:t>
            </a:r>
            <a:r>
              <a:rPr lang="en-US" b="1" dirty="0">
                <a:solidFill>
                  <a:srgbClr val="FFFF00"/>
                </a:solidFill>
              </a:rPr>
              <a:t>arch </a:t>
            </a:r>
          </a:p>
          <a:p>
            <a:r>
              <a:rPr lang="en-US" b="1" dirty="0">
                <a:solidFill>
                  <a:srgbClr val="FFFF00"/>
                </a:solidFill>
              </a:rPr>
              <a:t>prevalence = </a:t>
            </a:r>
            <a:r>
              <a:rPr lang="en-US" b="1" dirty="0" smtClean="0">
                <a:solidFill>
                  <a:srgbClr val="FFFF00"/>
                </a:solidFill>
              </a:rPr>
              <a:t>15.3%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486400" cy="99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590800"/>
            <a:ext cx="5543550" cy="19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953000"/>
            <a:ext cx="6587169" cy="12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" y="6187171"/>
            <a:ext cx="4076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601980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Hypotheses:</a:t>
            </a:r>
          </a:p>
          <a:p>
            <a:pPr marL="0" indent="0">
              <a:buNone/>
            </a:pPr>
            <a:endParaRPr lang="en-US" sz="9800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800" b="1" dirty="0" smtClean="0">
                <a:cs typeface="Times New Roman" panose="02020603050405020304" pitchFamily="18" charset="0"/>
              </a:rPr>
              <a:t>1. Bovine arch anatomy is underreported on echocardiographic reports.</a:t>
            </a:r>
          </a:p>
          <a:p>
            <a:pPr marL="0" indent="0">
              <a:buNone/>
            </a:pPr>
            <a:endParaRPr lang="en-US" sz="98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800" b="1" dirty="0" smtClean="0">
                <a:cs typeface="Times New Roman" panose="02020603050405020304" pitchFamily="18" charset="0"/>
              </a:rPr>
              <a:t>2. Re-coarctation rates after extended </a:t>
            </a:r>
            <a:r>
              <a:rPr lang="en-US" sz="9800" b="1" dirty="0">
                <a:cs typeface="Times New Roman" panose="02020603050405020304" pitchFamily="18" charset="0"/>
              </a:rPr>
              <a:t>end-to-end </a:t>
            </a:r>
            <a:r>
              <a:rPr lang="en-US" sz="9800" b="1" dirty="0" smtClean="0">
                <a:cs typeface="Times New Roman" panose="02020603050405020304" pitchFamily="18" charset="0"/>
              </a:rPr>
              <a:t>repair are higher in bovine arch anatomy than in standard anatomy arches.</a:t>
            </a:r>
          </a:p>
          <a:p>
            <a:pPr marL="0" indent="0">
              <a:buNone/>
            </a:pPr>
            <a:endParaRPr lang="en-US" sz="98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800" b="1" dirty="0" smtClean="0">
                <a:cs typeface="Times New Roman" panose="02020603050405020304" pitchFamily="18" charset="0"/>
              </a:rPr>
              <a:t>3. A diminished “</a:t>
            </a:r>
            <a:r>
              <a:rPr lang="en-US" sz="9800" b="1" dirty="0" err="1" smtClean="0">
                <a:cs typeface="Times New Roman" panose="02020603050405020304" pitchFamily="18" charset="0"/>
              </a:rPr>
              <a:t>clampable</a:t>
            </a:r>
            <a:r>
              <a:rPr lang="en-US" sz="9800" b="1" dirty="0" smtClean="0">
                <a:cs typeface="Times New Roman" panose="02020603050405020304" pitchFamily="18" charset="0"/>
              </a:rPr>
              <a:t>” distance predisposes bovine arches to re-coarctation. </a:t>
            </a:r>
            <a:endParaRPr lang="en-US" sz="9800" b="1" dirty="0"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83"/>
            <a:ext cx="7162800" cy="76678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+mn-lt"/>
                <a:cs typeface="Times New Roman" panose="02020603050405020304" pitchFamily="18" charset="0"/>
              </a:rPr>
              <a:t>Methods</a:t>
            </a:r>
            <a:endParaRPr lang="en-US" sz="6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954643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FFFF00"/>
                </a:solidFill>
              </a:rPr>
              <a:t>49 patients undergoing extended end-to-end coarctation repair via a left thoracotomy over a 6 year period (2007-2012)</a:t>
            </a:r>
            <a:endParaRPr lang="en-US" sz="3200" b="1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Echo images specifically reviewed for arch anatomy and compared to a chart review of echo reports looking at the same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Recurrent arch obstruction (</a:t>
            </a:r>
            <a:r>
              <a:rPr lang="en-US" sz="2800" b="1" dirty="0"/>
              <a:t>echo gradient across the repair ≥</a:t>
            </a:r>
            <a:r>
              <a:rPr lang="en-US" sz="2800" b="1" dirty="0" smtClean="0"/>
              <a:t>20 </a:t>
            </a:r>
            <a:r>
              <a:rPr lang="en-US" sz="2800" b="1" dirty="0"/>
              <a:t>mm </a:t>
            </a:r>
            <a:r>
              <a:rPr lang="en-US" sz="2800" b="1" dirty="0" smtClean="0"/>
              <a:t>Hg) assessed across arch anatomies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For cases with angiographic images (pre- or post-op), a scaled distance (clamping index) between the left subclavian artery and ideal proximal clamp location was calculated and compared across arch anatomies</a:t>
            </a:r>
          </a:p>
        </p:txBody>
      </p:sp>
    </p:spTree>
    <p:extLst>
      <p:ext uri="{BB962C8B-B14F-4D97-AF65-F5344CB8AC3E}">
        <p14:creationId xmlns:p14="http://schemas.microsoft.com/office/powerpoint/2010/main" val="30530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5900" dirty="0" smtClean="0">
                <a:latin typeface="+mn-lt"/>
              </a:rPr>
              <a:t>Results</a:t>
            </a:r>
            <a:endParaRPr lang="en-US" sz="59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71139" y="4072047"/>
            <a:ext cx="1" cy="953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20059" y="4071193"/>
            <a:ext cx="2" cy="9546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71139" y="2788174"/>
            <a:ext cx="1" cy="88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20058" y="2788174"/>
            <a:ext cx="1" cy="88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11" y="1138123"/>
            <a:ext cx="6172200" cy="533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4958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6.1%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8862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28.6%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04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5900" dirty="0" smtClean="0">
                <a:latin typeface="+mn-lt"/>
              </a:rPr>
              <a:t>Results</a:t>
            </a:r>
            <a:endParaRPr lang="en-US" sz="59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71139" y="4072047"/>
            <a:ext cx="1" cy="953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20059" y="4071193"/>
            <a:ext cx="2" cy="9546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71139" y="2788174"/>
            <a:ext cx="1" cy="88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20058" y="2788174"/>
            <a:ext cx="1" cy="88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71620"/>
              </p:ext>
            </p:extLst>
          </p:nvPr>
        </p:nvGraphicFramePr>
        <p:xfrm>
          <a:off x="1219200" y="1295397"/>
          <a:ext cx="6781800" cy="495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91"/>
                <a:gridCol w="1572681"/>
                <a:gridCol w="1425709"/>
                <a:gridCol w="1014719"/>
              </a:tblGrid>
              <a:tr h="5547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800" dirty="0" err="1" smtClean="0">
                          <a:effectLst/>
                        </a:rPr>
                        <a:t>Variable</a:t>
                      </a:r>
                      <a:r>
                        <a:rPr lang="en-US" sz="1800" baseline="30000" dirty="0" err="1" smtClean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Arch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(n=35)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Bovine Arch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(n=14)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 Value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812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Demographics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31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Age, 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96 (4-5176)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40.5 (6-2645)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0.47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31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Weight, kg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10.3 ± 10.1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7.6 ± 7.5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0.37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31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Male sex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24 (68.6)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9 (64.3)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0.76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28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Diagnosis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31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Genetic syndrome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 (5.7)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0.36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31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Hypoplastic arch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 (14.3)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(14.2)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0.99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99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99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Clamp time, min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23 (12-39)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21 (7-40)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0.38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9200" y="6248400"/>
            <a:ext cx="6952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Continuous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variables are displayed as median (range) or mean ± standard deviation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appropriate; categorical variables are presented as frequency (percentage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28800" y="833735"/>
            <a:ext cx="5556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Patient and operative characteristics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5900" dirty="0" smtClean="0">
                <a:latin typeface="+mn-lt"/>
              </a:rPr>
              <a:t>Results</a:t>
            </a:r>
            <a:endParaRPr lang="en-US" sz="59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71139" y="4072047"/>
            <a:ext cx="1" cy="953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20059" y="4071193"/>
            <a:ext cx="2" cy="9546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71139" y="2788174"/>
            <a:ext cx="1" cy="88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20058" y="2788174"/>
            <a:ext cx="1" cy="8829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3" y="1066800"/>
            <a:ext cx="601060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Clamping Index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417637"/>
                <a:ext cx="46482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 = </a:t>
                </a:r>
                <a:r>
                  <a:rPr lang="en-US" dirty="0" err="1"/>
                  <a:t>C</a:t>
                </a:r>
                <a:r>
                  <a:rPr lang="en-US" dirty="0" err="1" smtClean="0"/>
                  <a:t>lampable</a:t>
                </a:r>
                <a:r>
                  <a:rPr lang="en-US" dirty="0" smtClean="0"/>
                  <a:t> distance immediately after the brachiocephalic trunk to the proximal side of the left subclavian artery</a:t>
                </a:r>
              </a:p>
              <a:p>
                <a:endParaRPr lang="en-US" dirty="0"/>
              </a:p>
              <a:p>
                <a:r>
                  <a:rPr lang="en-US" dirty="0" smtClean="0"/>
                  <a:t>A = Aortic diameter at sinotubular junction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Clamping Index (CI)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417637"/>
                <a:ext cx="4648200" cy="4525963"/>
              </a:xfrm>
              <a:blipFill rotWithShape="1">
                <a:blip r:embed="rId2"/>
                <a:stretch>
                  <a:fillRect l="-1966" t="-2156" r="-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04800" y="1295400"/>
            <a:ext cx="3909850" cy="4867180"/>
            <a:chOff x="725211" y="1764261"/>
            <a:chExt cx="5213133" cy="4867180"/>
          </a:xfrm>
        </p:grpSpPr>
        <p:grpSp>
          <p:nvGrpSpPr>
            <p:cNvPr id="14" name="Group 13"/>
            <p:cNvGrpSpPr/>
            <p:nvPr/>
          </p:nvGrpSpPr>
          <p:grpSpPr>
            <a:xfrm>
              <a:off x="725211" y="1764261"/>
              <a:ext cx="5213133" cy="4867180"/>
              <a:chOff x="2848300" y="1690688"/>
              <a:chExt cx="5213133" cy="48671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33" t="10488" r="17039" b="38416"/>
              <a:stretch/>
            </p:blipFill>
            <p:spPr>
              <a:xfrm>
                <a:off x="2848300" y="1690688"/>
                <a:ext cx="5213133" cy="4867180"/>
              </a:xfrm>
              <a:prstGeom prst="rect">
                <a:avLst/>
              </a:prstGeom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5139558" y="2784209"/>
                <a:ext cx="10511" cy="8933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085489" y="2784209"/>
                <a:ext cx="10511" cy="8933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150069" y="3230898"/>
                <a:ext cx="9354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230413" y="4218871"/>
                <a:ext cx="10511" cy="8933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850523" y="4218871"/>
                <a:ext cx="10511" cy="89337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240924" y="4665560"/>
                <a:ext cx="61485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304574" y="2801240"/>
              <a:ext cx="506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6106" y="4215913"/>
              <a:ext cx="52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7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Clamping Index (CI)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NORMAL ARCH</a:t>
            </a:r>
          </a:p>
          <a:p>
            <a:pPr marL="0" indent="0" algn="ctr">
              <a:buNone/>
            </a:pPr>
            <a:r>
              <a:rPr lang="en-US" dirty="0" smtClean="0"/>
              <a:t>Mean CI = 1.31</a:t>
            </a:r>
          </a:p>
          <a:p>
            <a:pPr marL="0" indent="0" algn="ctr">
              <a:buNone/>
            </a:pPr>
            <a:r>
              <a:rPr lang="en-US" dirty="0" smtClean="0"/>
              <a:t>SD = 0.55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8386" y="9144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BOVINE ARCH</a:t>
            </a:r>
          </a:p>
          <a:p>
            <a:pPr marL="0" indent="0" algn="ctr">
              <a:buNone/>
            </a:pPr>
            <a:r>
              <a:rPr lang="en-US" dirty="0" smtClean="0"/>
              <a:t>Mean CI = 0.80</a:t>
            </a:r>
          </a:p>
          <a:p>
            <a:pPr marL="0" indent="0" algn="ctr">
              <a:buNone/>
            </a:pPr>
            <a:r>
              <a:rPr lang="en-US" dirty="0" smtClean="0"/>
              <a:t>SD = 0.39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10488" r="17039" b="38416"/>
          <a:stretch/>
        </p:blipFill>
        <p:spPr>
          <a:xfrm>
            <a:off x="1295400" y="2438400"/>
            <a:ext cx="2133600" cy="2656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1273" r="19657" b="31004"/>
          <a:stretch/>
        </p:blipFill>
        <p:spPr>
          <a:xfrm>
            <a:off x="5638800" y="2438400"/>
            <a:ext cx="2057400" cy="2595868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647700" y="5120618"/>
            <a:ext cx="7886700" cy="17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Bovine arch anatomy decreases “B” thereby limiting the amount of </a:t>
            </a:r>
            <a:r>
              <a:rPr lang="en-US" dirty="0" err="1" smtClean="0"/>
              <a:t>clampable</a:t>
            </a:r>
            <a:r>
              <a:rPr lang="en-US" dirty="0" smtClean="0"/>
              <a:t> distance.</a:t>
            </a:r>
          </a:p>
          <a:p>
            <a:r>
              <a:rPr lang="en-US" dirty="0" smtClean="0"/>
              <a:t>This essentially converts an extended end-to-end anastomosis to an end-to-end anastomosis.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5529" y="33644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P&lt;0.05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162800" cy="7619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+mn-lt"/>
                <a:cs typeface="Times New Roman" panose="02020603050405020304" pitchFamily="18" charset="0"/>
              </a:rPr>
              <a:t>Conclusions</a:t>
            </a:r>
            <a:endParaRPr lang="en-US" sz="4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3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ea typeface="Calibri" panose="020F0502020204030204" pitchFamily="34" charset="0"/>
              </a:rPr>
              <a:t>Bovine arches are frequently undocumented on preoperative </a:t>
            </a: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</a:rPr>
              <a:t>imaging </a:t>
            </a:r>
            <a:r>
              <a:rPr lang="en-US" sz="2800" dirty="0" smtClean="0">
                <a:solidFill>
                  <a:srgbClr val="FFFF00"/>
                </a:solidFill>
                <a:ea typeface="Calibri" panose="020F0502020204030204" pitchFamily="34" charset="0"/>
              </a:rPr>
              <a:t>assessment and in the literature on coarctation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</a:rPr>
              <a:t>Patients undergoing an extended end-to-end repair with bovine arch anatomy have </a:t>
            </a:r>
            <a:r>
              <a:rPr lang="en-US" sz="2800" dirty="0" smtClean="0">
                <a:solidFill>
                  <a:srgbClr val="FFFF00"/>
                </a:solidFill>
                <a:ea typeface="Calibri" panose="020F0502020204030204" pitchFamily="34" charset="0"/>
              </a:rPr>
              <a:t>higher re-coarctation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</a:rPr>
              <a:t>A possible explanation for these findings may be a reduced available clamping distance </a:t>
            </a:r>
            <a:r>
              <a:rPr lang="en-US" sz="2800" dirty="0" smtClean="0">
                <a:solidFill>
                  <a:srgbClr val="FFFF00"/>
                </a:solidFill>
                <a:ea typeface="Calibri" panose="020F0502020204030204" pitchFamily="34" charset="0"/>
              </a:rPr>
              <a:t>in </a:t>
            </a: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</a:rPr>
              <a:t>patients with bovine </a:t>
            </a:r>
            <a:r>
              <a:rPr lang="en-US" sz="2800" dirty="0" smtClean="0">
                <a:solidFill>
                  <a:srgbClr val="FFFF00"/>
                </a:solidFill>
                <a:ea typeface="Calibri" panose="020F0502020204030204" pitchFamily="34" charset="0"/>
              </a:rPr>
              <a:t>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ea typeface="Calibri" panose="020F0502020204030204" pitchFamily="34" charset="0"/>
              </a:rPr>
              <a:t>These data could have profound impact on preoperative imaging assessment, parental counseling </a:t>
            </a:r>
            <a:r>
              <a:rPr lang="en-US" sz="2800" dirty="0" smtClean="0">
                <a:solidFill>
                  <a:srgbClr val="FFFF00"/>
                </a:solidFill>
                <a:ea typeface="Calibri" panose="020F0502020204030204" pitchFamily="34" charset="0"/>
              </a:rPr>
              <a:t>and surgical approach</a:t>
            </a:r>
            <a:endParaRPr lang="en-US" sz="2800" dirty="0">
              <a:solidFill>
                <a:srgbClr val="FFFF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Aortic Coarctation Repair</a:t>
            </a:r>
            <a:endParaRPr lang="en-US" sz="4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End-to-End Anastomosis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turek\AppData\Local\Microsoft\Windows\Temporary Internet Files\Content.Outlook\0MOKEF6F\JTLD#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71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rek\AppData\Local\Microsoft\Windows\Temporary Internet Files\Content.Outlook\0MOKEF6F\JTLD#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676400"/>
            <a:ext cx="3771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Aortic Coarctation Repair</a:t>
            </a:r>
            <a:endParaRPr lang="en-US" sz="4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Extended End-to-End Anastomosis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turek\AppData\Local\Microsoft\Windows\Temporary Internet Files\Content.Outlook\0MOKEF6F\JTLD#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3177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rek\AppData\Local\Microsoft\Windows\Temporary Internet Files\Content.Outlook\0MOKEF6F\JTLD#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8" y="1676400"/>
            <a:ext cx="383177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Aortic Coarctation Repair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736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82025" cy="18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Aortic Coarctation Repair</a:t>
            </a:r>
            <a:endParaRPr lang="en-US" sz="4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15375" cy="221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66817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Aortic Coarctation Repair</a:t>
            </a:r>
            <a:endParaRPr lang="en-US" sz="4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94" y="838200"/>
            <a:ext cx="65762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038600"/>
            <a:ext cx="3162300" cy="26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42" y="4047275"/>
            <a:ext cx="3062649" cy="26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54" y="3645420"/>
            <a:ext cx="4948238" cy="2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47498"/>
            <a:ext cx="1152525" cy="1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Bovine Aortic Arch</a:t>
            </a:r>
            <a:endParaRPr lang="en-US" sz="4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1273" r="19657" b="31004"/>
          <a:stretch/>
        </p:blipFill>
        <p:spPr>
          <a:xfrm>
            <a:off x="4838700" y="1131242"/>
            <a:ext cx="4236874" cy="5345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" y="9906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AKA:</a:t>
            </a:r>
            <a:endParaRPr lang="en-US" sz="3600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00"/>
                </a:solidFill>
              </a:rPr>
              <a:t>Bicarotid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trunk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Common </a:t>
            </a:r>
            <a:r>
              <a:rPr lang="en-US" sz="3600" dirty="0">
                <a:solidFill>
                  <a:srgbClr val="FFFF00"/>
                </a:solidFill>
              </a:rPr>
              <a:t>brachiocephalic trunk</a:t>
            </a:r>
          </a:p>
        </p:txBody>
      </p:sp>
    </p:spTree>
    <p:extLst>
      <p:ext uri="{BB962C8B-B14F-4D97-AF65-F5344CB8AC3E}">
        <p14:creationId xmlns:p14="http://schemas.microsoft.com/office/powerpoint/2010/main" val="14930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Bovine Aortic Arch</a:t>
            </a:r>
            <a:endParaRPr lang="en-US" sz="4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838200"/>
            <a:ext cx="3148013" cy="286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886200"/>
            <a:ext cx="3148012" cy="284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34050"/>
            <a:ext cx="3148013" cy="2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47936"/>
            <a:ext cx="3148013" cy="28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Bovine Aortic Arch</a:t>
            </a:r>
            <a:endParaRPr lang="en-US" sz="4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11273" r="19657" b="31004"/>
          <a:stretch/>
        </p:blipFill>
        <p:spPr>
          <a:xfrm>
            <a:off x="4627451" y="1049122"/>
            <a:ext cx="4287949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4627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No study has shown a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bovine arch to be a risk factor in re-coarctation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Childrens_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B82599B6EDF4383CFDDE55E020301" ma:contentTypeVersion="0" ma:contentTypeDescription="Create a new document." ma:contentTypeScope="" ma:versionID="2ec1fa430bf6fb79ab89eb5ba7fcec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568309-EDE3-4F83-9BF0-375CF0579E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354187-1AED-41C8-B7C8-C9C7F9C2B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1A6C3F-74AE-4553-B9DA-97FD7E2F2E8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UIChildrens_Powerpoint Template</Template>
  <TotalTime>3196</TotalTime>
  <Words>621</Words>
  <Application>Microsoft Office PowerPoint</Application>
  <PresentationFormat>On-screen Show (4:3)</PresentationFormat>
  <Paragraphs>132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UIChildrens_Powerpoint Template</vt:lpstr>
      <vt:lpstr>Bovine Arch Influences Re-Coarctation Rates in the Era of Extended End-to-End Anastomosis </vt:lpstr>
      <vt:lpstr>Aortic Coarctation Repair</vt:lpstr>
      <vt:lpstr>Aortic Coarctation Repair</vt:lpstr>
      <vt:lpstr>Aortic Coarctation Repair</vt:lpstr>
      <vt:lpstr>Aortic Coarctation Repair</vt:lpstr>
      <vt:lpstr>Aortic Coarctation Repair</vt:lpstr>
      <vt:lpstr>Bovine Aortic Arch</vt:lpstr>
      <vt:lpstr>Bovine Aortic Arch</vt:lpstr>
      <vt:lpstr>Bovine Aortic Arch</vt:lpstr>
      <vt:lpstr>Bovine Aortic Arch</vt:lpstr>
      <vt:lpstr>Bovine Aortic Arch</vt:lpstr>
      <vt:lpstr>PowerPoint Presentation</vt:lpstr>
      <vt:lpstr>Methods</vt:lpstr>
      <vt:lpstr>Results</vt:lpstr>
      <vt:lpstr>Results</vt:lpstr>
      <vt:lpstr>Results</vt:lpstr>
      <vt:lpstr>Clamping Index</vt:lpstr>
      <vt:lpstr>Clamping Index (CI)</vt:lpstr>
      <vt:lpstr>Conclusions</vt:lpstr>
    </vt:vector>
  </TitlesOfParts>
  <Company>University of Iowa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Eddins, LeeAnn W</dc:creator>
  <cp:lastModifiedBy>Christopher Bishop</cp:lastModifiedBy>
  <cp:revision>35</cp:revision>
  <dcterms:created xsi:type="dcterms:W3CDTF">2015-08-19T15:59:54Z</dcterms:created>
  <dcterms:modified xsi:type="dcterms:W3CDTF">2018-07-09T14:26:43Z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0x010100966B82599B6EDF4383CFDDE55E020301</vt:lpwstr>
  </property>
</Properties>
</file>